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1" r:id="rId2"/>
    <p:sldId id="282" r:id="rId3"/>
    <p:sldId id="284" r:id="rId4"/>
    <p:sldId id="256" r:id="rId5"/>
    <p:sldId id="285" r:id="rId6"/>
    <p:sldId id="286" r:id="rId7"/>
    <p:sldId id="287" r:id="rId8"/>
    <p:sldId id="279" r:id="rId9"/>
    <p:sldId id="283" r:id="rId10"/>
    <p:sldId id="288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779" autoAdjust="0"/>
    <p:restoredTop sz="94660"/>
  </p:normalViewPr>
  <p:slideViewPr>
    <p:cSldViewPr snapToGrid="0">
      <p:cViewPr varScale="1">
        <p:scale>
          <a:sx n="74" d="100"/>
          <a:sy n="74" d="100"/>
        </p:scale>
        <p:origin x="9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CAB019-7316-4F30-9179-433ADE9CED26}" type="datetimeFigureOut">
              <a:rPr lang="nl-NL" smtClean="0"/>
              <a:t>9-8-2018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0B282-B028-4F06-8460-7E1863CF94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173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4C2DD-8FE6-49A2-9942-7A69689E322D}" type="datetimeFigureOut">
              <a:rPr lang="nl-NL" smtClean="0"/>
              <a:t>9-8-2018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0EC4-2CC8-4FA9-80CB-C4A1ACD35F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4097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4C2DD-8FE6-49A2-9942-7A69689E322D}" type="datetimeFigureOut">
              <a:rPr lang="nl-NL" smtClean="0"/>
              <a:t>9-8-2018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0EC4-2CC8-4FA9-80CB-C4A1ACD35F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5548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4C2DD-8FE6-49A2-9942-7A69689E322D}" type="datetimeFigureOut">
              <a:rPr lang="nl-NL" smtClean="0"/>
              <a:t>9-8-2018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0EC4-2CC8-4FA9-80CB-C4A1ACD35F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758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4C2DD-8FE6-49A2-9942-7A69689E322D}" type="datetimeFigureOut">
              <a:rPr lang="nl-NL" smtClean="0"/>
              <a:t>9-8-2018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0EC4-2CC8-4FA9-80CB-C4A1ACD35F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4614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4C2DD-8FE6-49A2-9942-7A69689E322D}" type="datetimeFigureOut">
              <a:rPr lang="nl-NL" smtClean="0"/>
              <a:t>9-8-2018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0EC4-2CC8-4FA9-80CB-C4A1ACD35F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5491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4C2DD-8FE6-49A2-9942-7A69689E322D}" type="datetimeFigureOut">
              <a:rPr lang="nl-NL" smtClean="0"/>
              <a:t>9-8-2018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0EC4-2CC8-4FA9-80CB-C4A1ACD35F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4187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4C2DD-8FE6-49A2-9942-7A69689E322D}" type="datetimeFigureOut">
              <a:rPr lang="nl-NL" smtClean="0"/>
              <a:t>9-8-2018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0EC4-2CC8-4FA9-80CB-C4A1ACD35F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4568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4C2DD-8FE6-49A2-9942-7A69689E322D}" type="datetimeFigureOut">
              <a:rPr lang="nl-NL" smtClean="0"/>
              <a:t>9-8-2018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0EC4-2CC8-4FA9-80CB-C4A1ACD35F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2390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4C2DD-8FE6-49A2-9942-7A69689E322D}" type="datetimeFigureOut">
              <a:rPr lang="nl-NL" smtClean="0"/>
              <a:t>9-8-2018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0EC4-2CC8-4FA9-80CB-C4A1ACD35F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743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4C2DD-8FE6-49A2-9942-7A69689E322D}" type="datetimeFigureOut">
              <a:rPr lang="nl-NL" smtClean="0"/>
              <a:t>9-8-2018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0EC4-2CC8-4FA9-80CB-C4A1ACD35F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6045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4C2DD-8FE6-49A2-9942-7A69689E322D}" type="datetimeFigureOut">
              <a:rPr lang="nl-NL" smtClean="0"/>
              <a:t>9-8-2018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0EC4-2CC8-4FA9-80CB-C4A1ACD35F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3306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4C2DD-8FE6-49A2-9942-7A69689E322D}" type="datetimeFigureOut">
              <a:rPr lang="nl-NL" smtClean="0"/>
              <a:t>9-8-2018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10EC4-2CC8-4FA9-80CB-C4A1ACD35F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7670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04006" y="208365"/>
            <a:ext cx="451368" cy="6448840"/>
          </a:xfrm>
          <a:prstGeom prst="rect">
            <a:avLst/>
          </a:prstGeom>
          <a:solidFill>
            <a:srgbClr val="2DA2B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7065685" y="2643543"/>
            <a:ext cx="4367391" cy="6318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195" tIns="0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i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Vrijdag 10 augustus</a:t>
            </a:r>
            <a:r>
              <a:rPr kumimoji="0" lang="nl-NL" altLang="nl-NL" sz="1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2018  </a:t>
            </a:r>
            <a:endParaRPr kumimoji="0" lang="nl-NL" alt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486125" y="2340041"/>
            <a:ext cx="6074346" cy="9398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sz="4800" i="1" dirty="0" smtClean="0">
                <a:solidFill>
                  <a:srgbClr val="464646"/>
                </a:solidFill>
                <a:latin typeface="Garamond" panose="02020404030301010803" pitchFamily="18" charset="0"/>
              </a:rPr>
              <a:t>Werkbezoek aan Arcen</a:t>
            </a:r>
            <a:endParaRPr kumimoji="0" lang="nl-NL" altLang="nl-NL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2822516" y="3770450"/>
            <a:ext cx="7996190" cy="256484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nl-NL" alt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“Grote” projecten in Arcen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nl-NL" altLang="nl-NL" sz="32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nl-NL" alt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Parkeren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nl-NL" alt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Dijkversterking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nl-NL" altLang="nl-NL" sz="3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KastanjeBloedingsZiekte</a:t>
            </a:r>
            <a:r>
              <a:rPr lang="nl-NL" alt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grpSp>
        <p:nvGrpSpPr>
          <p:cNvPr id="13" name="Group 9"/>
          <p:cNvGrpSpPr>
            <a:grpSpLocks/>
          </p:cNvGrpSpPr>
          <p:nvPr/>
        </p:nvGrpSpPr>
        <p:grpSpPr bwMode="auto">
          <a:xfrm>
            <a:off x="1138238" y="-1588"/>
            <a:ext cx="4486275" cy="1654176"/>
            <a:chOff x="107448003" y="109693906"/>
            <a:chExt cx="4485779" cy="2936370"/>
          </a:xfrm>
        </p:grpSpPr>
        <p:sp>
          <p:nvSpPr>
            <p:cNvPr id="14" name="Rectangle 10" hidden="1"/>
            <p:cNvSpPr>
              <a:spLocks noChangeArrowheads="1"/>
            </p:cNvSpPr>
            <p:nvPr/>
          </p:nvSpPr>
          <p:spPr bwMode="auto">
            <a:xfrm>
              <a:off x="107448003" y="109693906"/>
              <a:ext cx="4485779" cy="29363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pic>
          <p:nvPicPr>
            <p:cNvPr id="1035" name="Picture 11" descr="&lt;EMPTY&gt;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466800" y="109693906"/>
              <a:ext cx="4448185" cy="2936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A1F28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</p:pic>
      </p:grpSp>
      <p:sp>
        <p:nvSpPr>
          <p:cNvPr id="16" name="Line 13"/>
          <p:cNvSpPr>
            <a:spLocks noChangeShapeType="1"/>
          </p:cNvSpPr>
          <p:nvPr/>
        </p:nvSpPr>
        <p:spPr bwMode="auto">
          <a:xfrm flipV="1">
            <a:off x="1157037" y="3430093"/>
            <a:ext cx="10582921" cy="2382"/>
          </a:xfrm>
          <a:prstGeom prst="line">
            <a:avLst/>
          </a:prstGeom>
          <a:noFill/>
          <a:ln w="3175" algn="ctr">
            <a:solidFill>
              <a:srgbClr val="46464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40" name="Picture 16" descr="Dorpsraad arcen-an-der-maa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99" b="14171"/>
          <a:stretch/>
        </p:blipFill>
        <p:spPr bwMode="auto">
          <a:xfrm>
            <a:off x="1157038" y="228747"/>
            <a:ext cx="10582920" cy="196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64646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595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04006" y="208365"/>
            <a:ext cx="451368" cy="6448840"/>
          </a:xfrm>
          <a:prstGeom prst="rect">
            <a:avLst/>
          </a:prstGeom>
          <a:solidFill>
            <a:srgbClr val="2DA2B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7065685" y="2643543"/>
            <a:ext cx="4367391" cy="6318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195" tIns="0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i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Vrijdag 10 augustus</a:t>
            </a:r>
            <a:r>
              <a:rPr kumimoji="0" lang="nl-NL" altLang="nl-NL" sz="1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2018  </a:t>
            </a:r>
            <a:endParaRPr kumimoji="0" lang="nl-NL" alt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486125" y="2340041"/>
            <a:ext cx="6074346" cy="9398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sz="4800" i="1" dirty="0" err="1" smtClean="0">
                <a:solidFill>
                  <a:srgbClr val="464646"/>
                </a:solidFill>
                <a:latin typeface="Garamond" panose="02020404030301010803" pitchFamily="18" charset="0"/>
              </a:rPr>
              <a:t>KastanjeBloedingsZiekte</a:t>
            </a:r>
            <a:endParaRPr kumimoji="0" lang="nl-NL" altLang="nl-NL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1262130" y="3146579"/>
            <a:ext cx="10586433" cy="277514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nl-NL" altLang="nl-NL" sz="32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Lange kastanjelaan was visitekaartje van Arcen</a:t>
            </a:r>
          </a:p>
          <a:p>
            <a:r>
              <a:rPr 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Alle Kastanjes moeten weg</a:t>
            </a:r>
          </a:p>
          <a:p>
            <a:r>
              <a:rPr 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Reeds geruime tijd een troosteloze aanblik</a:t>
            </a:r>
          </a:p>
          <a:p>
            <a:endParaRPr lang="nl-NL" sz="32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2018 Plan Hedwig van Baalen in overleg met dorpsraad</a:t>
            </a:r>
          </a:p>
          <a:p>
            <a:r>
              <a:rPr 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2019 </a:t>
            </a:r>
            <a:r>
              <a:rPr 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begin </a:t>
            </a:r>
            <a:r>
              <a:rPr 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met uitvoering meerjarenplan?</a:t>
            </a:r>
            <a:endParaRPr lang="nl-NL" sz="32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nl-NL" altLang="nl-NL" sz="2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l-NL" altLang="nl-NL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endParaRPr kumimoji="0" lang="nl-NL" alt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3" name="Group 9"/>
          <p:cNvGrpSpPr>
            <a:grpSpLocks/>
          </p:cNvGrpSpPr>
          <p:nvPr/>
        </p:nvGrpSpPr>
        <p:grpSpPr bwMode="auto">
          <a:xfrm>
            <a:off x="1138238" y="-1588"/>
            <a:ext cx="4486275" cy="1654176"/>
            <a:chOff x="107448003" y="109693906"/>
            <a:chExt cx="4485779" cy="2936370"/>
          </a:xfrm>
        </p:grpSpPr>
        <p:sp>
          <p:nvSpPr>
            <p:cNvPr id="14" name="Rectangle 10" hidden="1"/>
            <p:cNvSpPr>
              <a:spLocks noChangeArrowheads="1"/>
            </p:cNvSpPr>
            <p:nvPr/>
          </p:nvSpPr>
          <p:spPr bwMode="auto">
            <a:xfrm>
              <a:off x="107448003" y="109693906"/>
              <a:ext cx="4485779" cy="29363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pic>
          <p:nvPicPr>
            <p:cNvPr id="1035" name="Picture 11" descr="&lt;EMPTY&gt;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466800" y="109693906"/>
              <a:ext cx="4448185" cy="2936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A1F28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</p:pic>
      </p:grpSp>
      <p:sp>
        <p:nvSpPr>
          <p:cNvPr id="16" name="Line 13"/>
          <p:cNvSpPr>
            <a:spLocks noChangeShapeType="1"/>
          </p:cNvSpPr>
          <p:nvPr/>
        </p:nvSpPr>
        <p:spPr bwMode="auto">
          <a:xfrm flipV="1">
            <a:off x="1157037" y="3430093"/>
            <a:ext cx="10582921" cy="2382"/>
          </a:xfrm>
          <a:prstGeom prst="line">
            <a:avLst/>
          </a:prstGeom>
          <a:noFill/>
          <a:ln w="3175" algn="ctr">
            <a:solidFill>
              <a:srgbClr val="46464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40" name="Picture 16" descr="Dorpsraad arcen-an-der-maa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99" b="14171"/>
          <a:stretch/>
        </p:blipFill>
        <p:spPr bwMode="auto">
          <a:xfrm>
            <a:off x="1157038" y="228747"/>
            <a:ext cx="10582920" cy="196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64646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533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04006" y="208365"/>
            <a:ext cx="451368" cy="6448840"/>
          </a:xfrm>
          <a:prstGeom prst="rect">
            <a:avLst/>
          </a:prstGeom>
          <a:solidFill>
            <a:srgbClr val="2DA2B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7065685" y="2643543"/>
            <a:ext cx="4367391" cy="6318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195" tIns="0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i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Vrijdag 10 augustus</a:t>
            </a:r>
            <a:r>
              <a:rPr kumimoji="0" lang="nl-NL" altLang="nl-NL" sz="1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2018  </a:t>
            </a:r>
            <a:endParaRPr kumimoji="0" lang="nl-NL" alt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486125" y="2340041"/>
            <a:ext cx="6074346" cy="9398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sz="4800" i="1" dirty="0" smtClean="0">
                <a:solidFill>
                  <a:srgbClr val="464646"/>
                </a:solidFill>
                <a:latin typeface="Garamond" panose="02020404030301010803" pitchFamily="18" charset="0"/>
              </a:rPr>
              <a:t>Parkeren</a:t>
            </a:r>
            <a:endParaRPr kumimoji="0" lang="nl-NL" altLang="nl-NL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1157037" y="3082185"/>
            <a:ext cx="10984583" cy="35750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nl-NL" altLang="nl-NL" sz="32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nl-NL" alt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Overlast toeristen wordt onaanvaardbaar voor bewoners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nl-NL" altLang="nl-NL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M</a:t>
            </a:r>
            <a:r>
              <a:rPr lang="nl-NL" alt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eerjarenplan </a:t>
            </a:r>
            <a:r>
              <a:rPr lang="nl-NL" alt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door Jasper van </a:t>
            </a:r>
            <a:r>
              <a:rPr lang="nl-NL" altLang="nl-NL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der Beek </a:t>
            </a:r>
            <a:r>
              <a:rPr lang="nl-NL" alt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met </a:t>
            </a:r>
            <a:r>
              <a:rPr lang="nl-NL" alt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de Dorpsraad, Kasteeltuinen, Toeristisch Platform en Smaakvol Arcen.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nl-NL" alt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Eind 2018 </a:t>
            </a:r>
            <a:r>
              <a:rPr lang="nl-NL" alt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financieringsvoorstel </a:t>
            </a:r>
            <a:r>
              <a:rPr lang="nl-NL" alt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in behandeling.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nl-NL" alt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2019 begin met eenvoudige, goedkope oplossingen.</a:t>
            </a:r>
          </a:p>
        </p:txBody>
      </p:sp>
      <p:grpSp>
        <p:nvGrpSpPr>
          <p:cNvPr id="13" name="Group 9"/>
          <p:cNvGrpSpPr>
            <a:grpSpLocks/>
          </p:cNvGrpSpPr>
          <p:nvPr/>
        </p:nvGrpSpPr>
        <p:grpSpPr bwMode="auto">
          <a:xfrm>
            <a:off x="1138238" y="-1588"/>
            <a:ext cx="4486275" cy="1654176"/>
            <a:chOff x="107448003" y="109693906"/>
            <a:chExt cx="4485779" cy="2936370"/>
          </a:xfrm>
        </p:grpSpPr>
        <p:sp>
          <p:nvSpPr>
            <p:cNvPr id="14" name="Rectangle 10" hidden="1"/>
            <p:cNvSpPr>
              <a:spLocks noChangeArrowheads="1"/>
            </p:cNvSpPr>
            <p:nvPr/>
          </p:nvSpPr>
          <p:spPr bwMode="auto">
            <a:xfrm>
              <a:off x="107448003" y="109693906"/>
              <a:ext cx="4485779" cy="29363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pic>
          <p:nvPicPr>
            <p:cNvPr id="1035" name="Picture 11" descr="&lt;EMPTY&gt;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466800" y="109693906"/>
              <a:ext cx="4448185" cy="2936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A1F28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</p:pic>
      </p:grpSp>
      <p:sp>
        <p:nvSpPr>
          <p:cNvPr id="16" name="Line 13"/>
          <p:cNvSpPr>
            <a:spLocks noChangeShapeType="1"/>
          </p:cNvSpPr>
          <p:nvPr/>
        </p:nvSpPr>
        <p:spPr bwMode="auto">
          <a:xfrm flipV="1">
            <a:off x="1157037" y="3430093"/>
            <a:ext cx="10582921" cy="2382"/>
          </a:xfrm>
          <a:prstGeom prst="line">
            <a:avLst/>
          </a:prstGeom>
          <a:noFill/>
          <a:ln w="3175" algn="ctr">
            <a:solidFill>
              <a:srgbClr val="46464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40" name="Picture 16" descr="Dorpsraad arcen-an-der-maa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99" b="14171"/>
          <a:stretch/>
        </p:blipFill>
        <p:spPr bwMode="auto">
          <a:xfrm>
            <a:off x="1157038" y="228747"/>
            <a:ext cx="10582920" cy="196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64646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89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04006" y="208365"/>
            <a:ext cx="451368" cy="6448840"/>
          </a:xfrm>
          <a:prstGeom prst="rect">
            <a:avLst/>
          </a:prstGeom>
          <a:solidFill>
            <a:srgbClr val="2DA2B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7065685" y="2643543"/>
            <a:ext cx="4367391" cy="6318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195" tIns="0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i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Vrijdag 10 augustus</a:t>
            </a:r>
            <a:r>
              <a:rPr kumimoji="0" lang="nl-NL" altLang="nl-NL" sz="1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2018  </a:t>
            </a:r>
            <a:endParaRPr kumimoji="0" lang="nl-NL" alt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486125" y="2340041"/>
            <a:ext cx="6074346" cy="9398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sz="4800" i="1" dirty="0" smtClean="0">
                <a:solidFill>
                  <a:srgbClr val="464646"/>
                </a:solidFill>
                <a:latin typeface="Garamond" panose="02020404030301010803" pitchFamily="18" charset="0"/>
              </a:rPr>
              <a:t>Werkbezoek aan Arcen</a:t>
            </a:r>
            <a:endParaRPr kumimoji="0" lang="nl-NL" altLang="nl-NL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2822516" y="3770450"/>
            <a:ext cx="7996190" cy="256484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nl-NL" alt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“Grote” projecten in Arcen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nl-NL" altLang="nl-NL" sz="32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nl-NL" alt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Parkeren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nl-NL" alt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Dijkversterking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nl-NL" altLang="nl-NL" sz="3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KastanjeBloedingsZiekte</a:t>
            </a:r>
            <a:r>
              <a:rPr lang="nl-NL" alt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grpSp>
        <p:nvGrpSpPr>
          <p:cNvPr id="13" name="Group 9"/>
          <p:cNvGrpSpPr>
            <a:grpSpLocks/>
          </p:cNvGrpSpPr>
          <p:nvPr/>
        </p:nvGrpSpPr>
        <p:grpSpPr bwMode="auto">
          <a:xfrm>
            <a:off x="1138238" y="-1588"/>
            <a:ext cx="4486275" cy="1654176"/>
            <a:chOff x="107448003" y="109693906"/>
            <a:chExt cx="4485779" cy="2936370"/>
          </a:xfrm>
        </p:grpSpPr>
        <p:sp>
          <p:nvSpPr>
            <p:cNvPr id="14" name="Rectangle 10" hidden="1"/>
            <p:cNvSpPr>
              <a:spLocks noChangeArrowheads="1"/>
            </p:cNvSpPr>
            <p:nvPr/>
          </p:nvSpPr>
          <p:spPr bwMode="auto">
            <a:xfrm>
              <a:off x="107448003" y="109693906"/>
              <a:ext cx="4485779" cy="29363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pic>
          <p:nvPicPr>
            <p:cNvPr id="1035" name="Picture 11" descr="&lt;EMPTY&gt;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466800" y="109693906"/>
              <a:ext cx="4448185" cy="2936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A1F28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</p:pic>
      </p:grpSp>
      <p:sp>
        <p:nvSpPr>
          <p:cNvPr id="16" name="Line 13"/>
          <p:cNvSpPr>
            <a:spLocks noChangeShapeType="1"/>
          </p:cNvSpPr>
          <p:nvPr/>
        </p:nvSpPr>
        <p:spPr bwMode="auto">
          <a:xfrm flipV="1">
            <a:off x="1157037" y="3430093"/>
            <a:ext cx="10582921" cy="2382"/>
          </a:xfrm>
          <a:prstGeom prst="line">
            <a:avLst/>
          </a:prstGeom>
          <a:noFill/>
          <a:ln w="3175" algn="ctr">
            <a:solidFill>
              <a:srgbClr val="46464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40" name="Picture 16" descr="Dorpsraad arcen-an-der-maa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99" b="14171"/>
          <a:stretch/>
        </p:blipFill>
        <p:spPr bwMode="auto">
          <a:xfrm>
            <a:off x="1157038" y="228747"/>
            <a:ext cx="10582920" cy="196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64646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505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04006" y="208365"/>
            <a:ext cx="451368" cy="6448840"/>
          </a:xfrm>
          <a:prstGeom prst="rect">
            <a:avLst/>
          </a:prstGeom>
          <a:solidFill>
            <a:srgbClr val="2DA2B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7065685" y="2643543"/>
            <a:ext cx="4367391" cy="6318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195" tIns="0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i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Vrijdag 10 augustus</a:t>
            </a:r>
            <a:r>
              <a:rPr kumimoji="0" lang="nl-NL" altLang="nl-NL" sz="1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2018  </a:t>
            </a:r>
            <a:endParaRPr kumimoji="0" lang="nl-NL" alt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486125" y="2340041"/>
            <a:ext cx="6074346" cy="9398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sz="4800" i="1" dirty="0" smtClean="0">
                <a:solidFill>
                  <a:srgbClr val="464646"/>
                </a:solidFill>
                <a:latin typeface="Garamond" panose="02020404030301010803" pitchFamily="18" charset="0"/>
              </a:rPr>
              <a:t>Dijkversterking</a:t>
            </a:r>
            <a:endParaRPr kumimoji="0" lang="nl-NL" altLang="nl-NL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2693728" y="3432475"/>
            <a:ext cx="7996190" cy="256484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nl-NL" altLang="nl-NL" sz="32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nl-NL" altLang="nl-NL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De opgave </a:t>
            </a:r>
            <a:r>
              <a:rPr lang="nl-NL" alt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makkelijker maken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nl-NL" alt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Kansen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nl-NL" alt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Voorkeurstraject van de bewoners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nl-NL" altLang="nl-NL" sz="2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l-NL" altLang="nl-NL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endParaRPr kumimoji="0" lang="nl-NL" alt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3" name="Group 9"/>
          <p:cNvGrpSpPr>
            <a:grpSpLocks/>
          </p:cNvGrpSpPr>
          <p:nvPr/>
        </p:nvGrpSpPr>
        <p:grpSpPr bwMode="auto">
          <a:xfrm>
            <a:off x="1138238" y="-1588"/>
            <a:ext cx="4486275" cy="1654176"/>
            <a:chOff x="107448003" y="109693906"/>
            <a:chExt cx="4485779" cy="2936370"/>
          </a:xfrm>
        </p:grpSpPr>
        <p:sp>
          <p:nvSpPr>
            <p:cNvPr id="14" name="Rectangle 10" hidden="1"/>
            <p:cNvSpPr>
              <a:spLocks noChangeArrowheads="1"/>
            </p:cNvSpPr>
            <p:nvPr/>
          </p:nvSpPr>
          <p:spPr bwMode="auto">
            <a:xfrm>
              <a:off x="107448003" y="109693906"/>
              <a:ext cx="4485779" cy="29363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pic>
          <p:nvPicPr>
            <p:cNvPr id="1035" name="Picture 11" descr="&lt;EMPTY&gt;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466800" y="109693906"/>
              <a:ext cx="4448185" cy="2936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A1F28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</p:pic>
      </p:grpSp>
      <p:sp>
        <p:nvSpPr>
          <p:cNvPr id="16" name="Line 13"/>
          <p:cNvSpPr>
            <a:spLocks noChangeShapeType="1"/>
          </p:cNvSpPr>
          <p:nvPr/>
        </p:nvSpPr>
        <p:spPr bwMode="auto">
          <a:xfrm flipV="1">
            <a:off x="1157037" y="3430093"/>
            <a:ext cx="10582921" cy="2382"/>
          </a:xfrm>
          <a:prstGeom prst="line">
            <a:avLst/>
          </a:prstGeom>
          <a:noFill/>
          <a:ln w="3175" algn="ctr">
            <a:solidFill>
              <a:srgbClr val="46464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40" name="Picture 16" descr="Dorpsraad arcen-an-der-maa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99" b="14171"/>
          <a:stretch/>
        </p:blipFill>
        <p:spPr bwMode="auto">
          <a:xfrm>
            <a:off x="1157038" y="228747"/>
            <a:ext cx="10582920" cy="196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64646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0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04006" y="208365"/>
            <a:ext cx="451368" cy="6448840"/>
          </a:xfrm>
          <a:prstGeom prst="rect">
            <a:avLst/>
          </a:prstGeom>
          <a:solidFill>
            <a:srgbClr val="2DA2B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7065685" y="2643543"/>
            <a:ext cx="4367391" cy="6318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195" tIns="0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i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Vrijdag 10 augustus</a:t>
            </a:r>
            <a:r>
              <a:rPr kumimoji="0" lang="nl-NL" altLang="nl-NL" sz="1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2018  </a:t>
            </a:r>
            <a:endParaRPr kumimoji="0" lang="nl-NL" alt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486125" y="2340041"/>
            <a:ext cx="6074346" cy="9398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sz="4800" i="1" dirty="0" smtClean="0">
                <a:solidFill>
                  <a:srgbClr val="464646"/>
                </a:solidFill>
                <a:latin typeface="Garamond" panose="02020404030301010803" pitchFamily="18" charset="0"/>
              </a:rPr>
              <a:t>Dijkversterking</a:t>
            </a:r>
            <a:endParaRPr kumimoji="0" lang="nl-NL" altLang="nl-NL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1970467" y="3432475"/>
            <a:ext cx="9337183" cy="277514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nl-NL" altLang="nl-NL" sz="32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nl-NL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De opgave makkelijker maken</a:t>
            </a:r>
          </a:p>
          <a:p>
            <a:r>
              <a:rPr lang="nl-NL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</a:p>
          <a:p>
            <a:r>
              <a:rPr lang="nl-NL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1. Het plan Lottum/Broekhuizerweerd. </a:t>
            </a:r>
          </a:p>
          <a:p>
            <a:r>
              <a:rPr lang="nl-NL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nl-NL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 Het plan Hertogbroek.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nl-NL" altLang="nl-NL" sz="2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l-NL" altLang="nl-NL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endParaRPr kumimoji="0" lang="nl-NL" alt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3" name="Group 9"/>
          <p:cNvGrpSpPr>
            <a:grpSpLocks/>
          </p:cNvGrpSpPr>
          <p:nvPr/>
        </p:nvGrpSpPr>
        <p:grpSpPr bwMode="auto">
          <a:xfrm>
            <a:off x="1138238" y="-1588"/>
            <a:ext cx="4486275" cy="1654176"/>
            <a:chOff x="107448003" y="109693906"/>
            <a:chExt cx="4485779" cy="2936370"/>
          </a:xfrm>
        </p:grpSpPr>
        <p:sp>
          <p:nvSpPr>
            <p:cNvPr id="14" name="Rectangle 10" hidden="1"/>
            <p:cNvSpPr>
              <a:spLocks noChangeArrowheads="1"/>
            </p:cNvSpPr>
            <p:nvPr/>
          </p:nvSpPr>
          <p:spPr bwMode="auto">
            <a:xfrm>
              <a:off x="107448003" y="109693906"/>
              <a:ext cx="4485779" cy="29363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pic>
          <p:nvPicPr>
            <p:cNvPr id="1035" name="Picture 11" descr="&lt;EMPTY&gt;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466800" y="109693906"/>
              <a:ext cx="4448185" cy="2936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A1F28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</p:pic>
      </p:grpSp>
      <p:sp>
        <p:nvSpPr>
          <p:cNvPr id="16" name="Line 13"/>
          <p:cNvSpPr>
            <a:spLocks noChangeShapeType="1"/>
          </p:cNvSpPr>
          <p:nvPr/>
        </p:nvSpPr>
        <p:spPr bwMode="auto">
          <a:xfrm flipV="1">
            <a:off x="1157037" y="3430093"/>
            <a:ext cx="10582921" cy="2382"/>
          </a:xfrm>
          <a:prstGeom prst="line">
            <a:avLst/>
          </a:prstGeom>
          <a:noFill/>
          <a:ln w="3175" algn="ctr">
            <a:solidFill>
              <a:srgbClr val="46464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40" name="Picture 16" descr="Dorpsraad arcen-an-der-maa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99" b="14171"/>
          <a:stretch/>
        </p:blipFill>
        <p:spPr bwMode="auto">
          <a:xfrm>
            <a:off x="1157038" y="228747"/>
            <a:ext cx="10582920" cy="196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64646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443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04006" y="208365"/>
            <a:ext cx="451368" cy="6448840"/>
          </a:xfrm>
          <a:prstGeom prst="rect">
            <a:avLst/>
          </a:prstGeom>
          <a:solidFill>
            <a:srgbClr val="2DA2B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7065685" y="2643543"/>
            <a:ext cx="4367391" cy="6318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195" tIns="0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i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Vrijdag 10 augustus</a:t>
            </a:r>
            <a:r>
              <a:rPr kumimoji="0" lang="nl-NL" altLang="nl-NL" sz="1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2018  </a:t>
            </a:r>
            <a:endParaRPr kumimoji="0" lang="nl-NL" alt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486125" y="2340041"/>
            <a:ext cx="6074346" cy="9398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sz="4800" i="1" dirty="0" smtClean="0">
                <a:solidFill>
                  <a:srgbClr val="464646"/>
                </a:solidFill>
                <a:latin typeface="Garamond" panose="02020404030301010803" pitchFamily="18" charset="0"/>
              </a:rPr>
              <a:t>Dijkversterking</a:t>
            </a:r>
            <a:endParaRPr kumimoji="0" lang="nl-NL" altLang="nl-NL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1262130" y="3146579"/>
            <a:ext cx="10586433" cy="277514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nl-NL" altLang="nl-NL" sz="32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nl-NL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Kansen</a:t>
            </a:r>
          </a:p>
          <a:p>
            <a:endParaRPr lang="nl-NL" sz="1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nl-NL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Realisatie van een vestingmuur i.c.m. een wandelpromenade.</a:t>
            </a:r>
          </a:p>
          <a:p>
            <a:pPr marL="514350" indent="-514350">
              <a:buAutoNum type="arabicPeriod"/>
            </a:pPr>
            <a:r>
              <a:rPr lang="nl-NL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Toeristische ontwikkeling van het gebied bij de Schanstoren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nl-NL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Realisatie van een goede passantenhaven</a:t>
            </a:r>
          </a:p>
          <a:p>
            <a:pPr marL="514350" indent="-514350">
              <a:buAutoNum type="arabicPeriod"/>
            </a:pPr>
            <a:r>
              <a:rPr lang="nl-NL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Ontwikkeling van fietsen langs de Maas</a:t>
            </a:r>
          </a:p>
          <a:p>
            <a:endParaRPr lang="nl-NL" sz="32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nl-NL" altLang="nl-NL" sz="2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l-NL" altLang="nl-NL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endParaRPr kumimoji="0" lang="nl-NL" alt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3" name="Group 9"/>
          <p:cNvGrpSpPr>
            <a:grpSpLocks/>
          </p:cNvGrpSpPr>
          <p:nvPr/>
        </p:nvGrpSpPr>
        <p:grpSpPr bwMode="auto">
          <a:xfrm>
            <a:off x="1138238" y="-1588"/>
            <a:ext cx="4486275" cy="1654176"/>
            <a:chOff x="107448003" y="109693906"/>
            <a:chExt cx="4485779" cy="2936370"/>
          </a:xfrm>
        </p:grpSpPr>
        <p:sp>
          <p:nvSpPr>
            <p:cNvPr id="14" name="Rectangle 10" hidden="1"/>
            <p:cNvSpPr>
              <a:spLocks noChangeArrowheads="1"/>
            </p:cNvSpPr>
            <p:nvPr/>
          </p:nvSpPr>
          <p:spPr bwMode="auto">
            <a:xfrm>
              <a:off x="107448003" y="109693906"/>
              <a:ext cx="4485779" cy="29363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pic>
          <p:nvPicPr>
            <p:cNvPr id="1035" name="Picture 11" descr="&lt;EMPTY&gt;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466800" y="109693906"/>
              <a:ext cx="4448185" cy="2936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A1F28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</p:pic>
      </p:grpSp>
      <p:sp>
        <p:nvSpPr>
          <p:cNvPr id="16" name="Line 13"/>
          <p:cNvSpPr>
            <a:spLocks noChangeShapeType="1"/>
          </p:cNvSpPr>
          <p:nvPr/>
        </p:nvSpPr>
        <p:spPr bwMode="auto">
          <a:xfrm flipV="1">
            <a:off x="1157037" y="3430093"/>
            <a:ext cx="10582921" cy="2382"/>
          </a:xfrm>
          <a:prstGeom prst="line">
            <a:avLst/>
          </a:prstGeom>
          <a:noFill/>
          <a:ln w="3175" algn="ctr">
            <a:solidFill>
              <a:srgbClr val="46464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40" name="Picture 16" descr="Dorpsraad arcen-an-der-maa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99" b="14171"/>
          <a:stretch/>
        </p:blipFill>
        <p:spPr bwMode="auto">
          <a:xfrm>
            <a:off x="1157038" y="228747"/>
            <a:ext cx="10582920" cy="196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64646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707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04006" y="208365"/>
            <a:ext cx="451368" cy="6448840"/>
          </a:xfrm>
          <a:prstGeom prst="rect">
            <a:avLst/>
          </a:prstGeom>
          <a:solidFill>
            <a:srgbClr val="2DA2B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7065685" y="2643543"/>
            <a:ext cx="4367391" cy="6318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195" tIns="0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i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Vrijdag 10 augustus</a:t>
            </a:r>
            <a:r>
              <a:rPr kumimoji="0" lang="nl-NL" altLang="nl-NL" sz="1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2018  </a:t>
            </a:r>
            <a:endParaRPr kumimoji="0" lang="nl-NL" alt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486125" y="2340041"/>
            <a:ext cx="6074346" cy="9398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sz="4800" i="1" dirty="0" smtClean="0">
                <a:solidFill>
                  <a:srgbClr val="464646"/>
                </a:solidFill>
                <a:latin typeface="Garamond" panose="02020404030301010803" pitchFamily="18" charset="0"/>
              </a:rPr>
              <a:t>Dijkversterking</a:t>
            </a:r>
            <a:endParaRPr kumimoji="0" lang="nl-NL" altLang="nl-NL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1312509" y="3578870"/>
            <a:ext cx="10879491" cy="277514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r>
              <a:rPr lang="nl-NL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Voorkeurstraject van de bewoners</a:t>
            </a:r>
          </a:p>
          <a:p>
            <a:endParaRPr lang="nl-NL" sz="11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nl-NL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Zuid: Vestingmuur op 16,1 m NAP met opdrijvende </a:t>
            </a:r>
            <a:r>
              <a:rPr 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kering.</a:t>
            </a:r>
            <a:endParaRPr lang="nl-NL" sz="32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nl-NL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Midden: muurtje op 16,1 m NAP met opdrijvende kering zo dicht mogelijk bij de </a:t>
            </a:r>
            <a:r>
              <a:rPr 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huizen.</a:t>
            </a:r>
            <a:endParaRPr lang="nl-NL" sz="32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nl-NL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Noord: Géén </a:t>
            </a:r>
            <a:r>
              <a:rPr lang="nl-NL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dijk-teruglegging</a:t>
            </a:r>
            <a:r>
              <a:rPr lang="nl-NL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maar het huidige tracé </a:t>
            </a:r>
            <a:r>
              <a:rPr 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handhaven.</a:t>
            </a:r>
            <a:endParaRPr lang="nl-NL" sz="3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3" name="Group 9"/>
          <p:cNvGrpSpPr>
            <a:grpSpLocks/>
          </p:cNvGrpSpPr>
          <p:nvPr/>
        </p:nvGrpSpPr>
        <p:grpSpPr bwMode="auto">
          <a:xfrm>
            <a:off x="1138238" y="-1588"/>
            <a:ext cx="4486275" cy="1654176"/>
            <a:chOff x="107448003" y="109693906"/>
            <a:chExt cx="4485779" cy="2936370"/>
          </a:xfrm>
        </p:grpSpPr>
        <p:sp>
          <p:nvSpPr>
            <p:cNvPr id="14" name="Rectangle 10" hidden="1"/>
            <p:cNvSpPr>
              <a:spLocks noChangeArrowheads="1"/>
            </p:cNvSpPr>
            <p:nvPr/>
          </p:nvSpPr>
          <p:spPr bwMode="auto">
            <a:xfrm>
              <a:off x="107448003" y="109693906"/>
              <a:ext cx="4485779" cy="29363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pic>
          <p:nvPicPr>
            <p:cNvPr id="1035" name="Picture 11" descr="&lt;EMPTY&gt;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466800" y="109693906"/>
              <a:ext cx="4448185" cy="2936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A1F28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</p:pic>
      </p:grpSp>
      <p:sp>
        <p:nvSpPr>
          <p:cNvPr id="16" name="Line 13"/>
          <p:cNvSpPr>
            <a:spLocks noChangeShapeType="1"/>
          </p:cNvSpPr>
          <p:nvPr/>
        </p:nvSpPr>
        <p:spPr bwMode="auto">
          <a:xfrm flipV="1">
            <a:off x="1157037" y="3430093"/>
            <a:ext cx="10582921" cy="2382"/>
          </a:xfrm>
          <a:prstGeom prst="line">
            <a:avLst/>
          </a:prstGeom>
          <a:noFill/>
          <a:ln w="3175" algn="ctr">
            <a:solidFill>
              <a:srgbClr val="46464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40" name="Picture 16" descr="Dorpsraad arcen-an-der-maa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99" b="14171"/>
          <a:stretch/>
        </p:blipFill>
        <p:spPr bwMode="auto">
          <a:xfrm>
            <a:off x="1157038" y="228747"/>
            <a:ext cx="10582920" cy="196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64646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7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67797" y="429519"/>
            <a:ext cx="9374746" cy="1325563"/>
          </a:xfrm>
        </p:spPr>
        <p:txBody>
          <a:bodyPr/>
          <a:lstStyle/>
          <a:p>
            <a:r>
              <a:rPr lang="nl-NL" dirty="0" smtClean="0">
                <a:latin typeface="+mn-lt"/>
              </a:rPr>
              <a:t>Dijkteruglegging = geen goed idee</a:t>
            </a:r>
            <a:endParaRPr lang="nl-NL" dirty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268" y="1972055"/>
            <a:ext cx="9743805" cy="3759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213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04006" y="208365"/>
            <a:ext cx="451368" cy="6448840"/>
          </a:xfrm>
          <a:prstGeom prst="rect">
            <a:avLst/>
          </a:prstGeom>
          <a:solidFill>
            <a:srgbClr val="2DA2B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7065685" y="2643543"/>
            <a:ext cx="4367391" cy="6318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195" tIns="0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i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Vrijdag 10 augustus</a:t>
            </a:r>
            <a:r>
              <a:rPr kumimoji="0" lang="nl-NL" altLang="nl-NL" sz="1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 2018  </a:t>
            </a:r>
            <a:endParaRPr kumimoji="0" lang="nl-NL" alt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486125" y="2340041"/>
            <a:ext cx="6074346" cy="9398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altLang="nl-NL" sz="4800" i="1" dirty="0" smtClean="0">
                <a:solidFill>
                  <a:srgbClr val="464646"/>
                </a:solidFill>
                <a:latin typeface="Garamond" panose="02020404030301010803" pitchFamily="18" charset="0"/>
              </a:rPr>
              <a:t>Werkbezoek aan Arcen</a:t>
            </a:r>
            <a:endParaRPr kumimoji="0" lang="nl-NL" altLang="nl-NL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2822516" y="3770450"/>
            <a:ext cx="7996190" cy="256484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nl-NL" alt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“Grote” projecten in Arcen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nl-NL" altLang="nl-NL" sz="32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nl-NL" alt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Parkeren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nl-NL" alt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Dijkversterking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nl-NL" altLang="nl-NL" sz="3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KastanjeBloedingsZiekte</a:t>
            </a:r>
            <a:r>
              <a:rPr lang="nl-NL" altLang="nl-NL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grpSp>
        <p:nvGrpSpPr>
          <p:cNvPr id="13" name="Group 9"/>
          <p:cNvGrpSpPr>
            <a:grpSpLocks/>
          </p:cNvGrpSpPr>
          <p:nvPr/>
        </p:nvGrpSpPr>
        <p:grpSpPr bwMode="auto">
          <a:xfrm>
            <a:off x="1138238" y="-1588"/>
            <a:ext cx="4486275" cy="1654176"/>
            <a:chOff x="107448003" y="109693906"/>
            <a:chExt cx="4485779" cy="2936370"/>
          </a:xfrm>
        </p:grpSpPr>
        <p:sp>
          <p:nvSpPr>
            <p:cNvPr id="14" name="Rectangle 10" hidden="1"/>
            <p:cNvSpPr>
              <a:spLocks noChangeArrowheads="1"/>
            </p:cNvSpPr>
            <p:nvPr/>
          </p:nvSpPr>
          <p:spPr bwMode="auto">
            <a:xfrm>
              <a:off x="107448003" y="109693906"/>
              <a:ext cx="4485779" cy="29363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pic>
          <p:nvPicPr>
            <p:cNvPr id="1035" name="Picture 11" descr="&lt;EMPTY&gt;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466800" y="109693906"/>
              <a:ext cx="4448185" cy="2936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A1F28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DEF5FA"/>
                    </a:outerShdw>
                  </a:effectLst>
                </a14:hiddenEffects>
              </a:ext>
            </a:extLst>
          </p:spPr>
        </p:pic>
      </p:grpSp>
      <p:sp>
        <p:nvSpPr>
          <p:cNvPr id="16" name="Line 13"/>
          <p:cNvSpPr>
            <a:spLocks noChangeShapeType="1"/>
          </p:cNvSpPr>
          <p:nvPr/>
        </p:nvSpPr>
        <p:spPr bwMode="auto">
          <a:xfrm flipV="1">
            <a:off x="1157037" y="3430093"/>
            <a:ext cx="10582921" cy="2382"/>
          </a:xfrm>
          <a:prstGeom prst="line">
            <a:avLst/>
          </a:prstGeom>
          <a:noFill/>
          <a:ln w="3175" algn="ctr">
            <a:solidFill>
              <a:srgbClr val="46464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EF5FA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40" name="Picture 16" descr="Dorpsraad arcen-an-der-maa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99" b="14171"/>
          <a:stretch/>
        </p:blipFill>
        <p:spPr bwMode="auto">
          <a:xfrm>
            <a:off x="1157038" y="228747"/>
            <a:ext cx="10582920" cy="196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64646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585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2028</TotalTime>
  <Words>239</Words>
  <Application>Microsoft Office PowerPoint</Application>
  <PresentationFormat>Breedbeeld</PresentationFormat>
  <Paragraphs>80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Garamond</vt:lpstr>
      <vt:lpstr>Times New Roman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Dijkteruglegging = geen goed idee</vt:lpstr>
      <vt:lpstr>PowerPoint-presentatie</vt:lpstr>
      <vt:lpstr>PowerPoint-presentatie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Cecile van den Kroonenberg</dc:creator>
  <cp:lastModifiedBy>Cecile van den Kroonenberg</cp:lastModifiedBy>
  <cp:revision>44</cp:revision>
  <dcterms:created xsi:type="dcterms:W3CDTF">2017-02-14T08:04:58Z</dcterms:created>
  <dcterms:modified xsi:type="dcterms:W3CDTF">2018-08-09T06:30:33Z</dcterms:modified>
</cp:coreProperties>
</file>